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8" r:id="rId2"/>
    <p:sldId id="259" r:id="rId3"/>
    <p:sldId id="260" r:id="rId4"/>
    <p:sldId id="261" r:id="rId5"/>
    <p:sldId id="262" r:id="rId6"/>
    <p:sldId id="263" r:id="rId7"/>
    <p:sldId id="271" r:id="rId8"/>
    <p:sldId id="265" r:id="rId9"/>
    <p:sldId id="270" r:id="rId10"/>
  </p:sldIdLst>
  <p:sldSz cx="12192000" cy="6858000"/>
  <p:notesSz cx="6858000" cy="9144000"/>
  <p:defaultTextStyle>
    <a:defPPr lvl="0">
      <a:defRPr lang="sr-Latn-R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370" y="-1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268FFE-0CD2-447B-B0D7-8C7EA9DD8C7C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26A9D-DA1F-4CD6-8CC5-4CAD776F6994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96907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C6E529AD-BF94-4197-9D48-B404BC5051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9F2FFF2F-3E0F-4015-ACA6-2D42DFF9CF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A0B457C2-6D6B-475E-9939-BF2BBAFC8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ABDCCDA2-AEDB-4BC0-AD78-D62FBD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1F07B439-4EDB-4577-8573-8C16C724D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200427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8D7DC47-5407-4F75-9E74-468C4B9D5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488B5DEB-15D3-409D-A122-A97340FC67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11CCD9ED-DA7E-48B5-8065-FB74CAED6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F7D87F03-D0C2-484F-A38D-150F6E0F5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CBC84EAE-5E2C-4D19-B568-77BCEAFB2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994241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xmlns="" id="{3740D220-2675-4658-897D-89484E1C48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884E50AE-85DE-4A2D-A5E0-C83E06EB77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46B20748-924B-480C-BE5A-7D0765171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4736D25C-4E34-48E5-A12E-CEA5B57EC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FC159CDB-B89F-4D28-B4C0-B44F5A05E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401564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674340C-D792-4F78-ADA2-DBF4B0699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96B2DF8E-C339-46CB-9C9A-E4130A55F9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5BF40631-23C6-48AA-8E37-01BE33825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6767989F-84F9-4333-8203-94DEC65EB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98445180-374F-48C4-9FA6-9DBA480EA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314506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102D080-3B5C-4228-A274-EE9B4B8B7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A290EBBB-C30F-4C2B-AFAE-CD9AE5E35A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5CB1FC15-5E6F-4BDF-9919-93D21815A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F29A5508-EEE6-4DD1-A47C-A5B0DADEE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4D47FC08-AB4A-4658-9F01-37C1F91E3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30654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41EC96F-7C2A-4E1F-9A8D-DC44A8E3D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960102A8-C674-4AA4-B5DC-FE7F559C98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017D4D2B-1AB6-41CD-9B24-51440DD701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723D8B97-86B4-45C8-A65F-F059509F2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99610FA2-2095-49D5-A4B9-67B6AEC13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5539712A-FB43-4BE0-8CD1-B23EE7BA2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195519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422B49CB-1EAD-49C8-897B-F37C51588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9177DA6A-82F0-467F-BE2B-8A248E4B1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5756BEC7-18FA-4E99-B1F6-E0BD46664D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xmlns="" id="{A63DAFA4-23EE-4B35-AB7C-AB29FF835E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xmlns="" id="{495FC906-EAE3-4C31-A356-8BBBC05827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xmlns="" id="{BFE22A55-9EFD-46C5-B49F-7D40FEF7A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xmlns="" id="{3ED65BC2-EBBC-43A7-864E-8F0CD5239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xmlns="" id="{955585C1-BB0A-4DB1-995B-328EB68A1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933530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1C8CB25A-D259-42C4-9DB9-381B34B54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xmlns="" id="{91EB3B1D-9213-40F0-843B-F18E74AC9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xmlns="" id="{F34353AB-DE57-4855-826A-7D8A258AD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xmlns="" id="{D8BE0566-14FA-4704-A2BC-721F0ED3D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465792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xmlns="" id="{7F30F62B-6887-417C-B887-6FB8E3458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xmlns="" id="{FD1EF124-5CAE-40EE-A2F5-C8B5203B5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xmlns="" id="{0B21D375-C326-4792-BC39-0EED59FAA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800548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C85EC426-FBE8-4CF0-8198-BBA2D50E2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0E502D1F-4F32-4DD9-A1B6-18DDCD279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6ABF3B0B-3F58-4E6E-B14F-A3946F36D5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0FC9D334-19E6-40EC-B026-8FCA1BD0B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AC68CC62-5AA9-467C-BEE7-DA7E38A14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EC96DDE7-722E-45A1-9197-D00EB2C37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498259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C51423C-9D4A-432B-8B28-E04BD9947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xmlns="" id="{3991B40C-DE44-4EA6-840B-5E73879D6C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5890D125-7C68-40D0-8689-D3C27B899D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43F8D59A-67AC-4605-AA01-2B806215D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A6B03CF3-0EE2-4C14-9430-2F7CC5032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B74832C-60CB-4BEC-9F15-1AE8187A0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594320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xmlns="" id="{C98D4DA7-EEDE-4478-A187-DEE4D82D6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3386"/>
            <a:ext cx="10515600" cy="1138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dirty="0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4FA2FB5D-E9BA-4573-95F9-442E486D53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dirty="0"/>
              <a:t>Uredite stilove teksta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41A0978-F364-4E10-897B-E1B08D9D42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B382F664-6B44-4BE5-BC1A-D0963A45FB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80CF1333-C4D0-4899-8165-1FED29AA62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xmlns="" id="{8F02F2CD-0508-457F-A2AD-0C9811F1CCCC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7818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kstniOkvir 7">
            <a:extLst>
              <a:ext uri="{FF2B5EF4-FFF2-40B4-BE49-F238E27FC236}">
                <a16:creationId xmlns:a16="http://schemas.microsoft.com/office/drawing/2014/main" xmlns="" id="{90BD2C13-66A6-4087-98C0-F537F757FCF7}"/>
              </a:ext>
            </a:extLst>
          </p:cNvPr>
          <p:cNvSpPr txBox="1"/>
          <p:nvPr userDrawn="1"/>
        </p:nvSpPr>
        <p:spPr>
          <a:xfrm>
            <a:off x="5640265" y="29718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sp>
        <p:nvSpPr>
          <p:cNvPr id="14" name="Pravokutnik 13">
            <a:extLst>
              <a:ext uri="{FF2B5EF4-FFF2-40B4-BE49-F238E27FC236}">
                <a16:creationId xmlns:a16="http://schemas.microsoft.com/office/drawing/2014/main" xmlns="" id="{EDF9FBE7-4C57-4D0F-900B-2815F9933A9B}"/>
              </a:ext>
            </a:extLst>
          </p:cNvPr>
          <p:cNvSpPr/>
          <p:nvPr userDrawn="1"/>
        </p:nvSpPr>
        <p:spPr>
          <a:xfrm>
            <a:off x="0" y="6348046"/>
            <a:ext cx="12192000" cy="509954"/>
          </a:xfrm>
          <a:prstGeom prst="rect">
            <a:avLst/>
          </a:prstGeom>
          <a:solidFill>
            <a:srgbClr val="FB338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6" name="Slika 15">
            <a:extLst>
              <a:ext uri="{FF2B5EF4-FFF2-40B4-BE49-F238E27FC236}">
                <a16:creationId xmlns:a16="http://schemas.microsoft.com/office/drawing/2014/main" xmlns="" id="{859FB3A2-3370-45C7-AB86-C1FD43A0BBA7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686192" y="6313686"/>
            <a:ext cx="2505808" cy="565407"/>
          </a:xfrm>
          <a:prstGeom prst="rect">
            <a:avLst/>
          </a:prstGeom>
        </p:spPr>
      </p:pic>
      <p:sp>
        <p:nvSpPr>
          <p:cNvPr id="17" name="Pravokutnik 16">
            <a:extLst>
              <a:ext uri="{FF2B5EF4-FFF2-40B4-BE49-F238E27FC236}">
                <a16:creationId xmlns:a16="http://schemas.microsoft.com/office/drawing/2014/main" xmlns="" id="{D5EA0245-109A-4464-899D-47DE1A92CA66}"/>
              </a:ext>
            </a:extLst>
          </p:cNvPr>
          <p:cNvSpPr/>
          <p:nvPr userDrawn="1"/>
        </p:nvSpPr>
        <p:spPr>
          <a:xfrm>
            <a:off x="6840414" y="-21092"/>
            <a:ext cx="5003505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OTKRIVAMO FIZIKU 8</a:t>
            </a:r>
          </a:p>
        </p:txBody>
      </p:sp>
    </p:spTree>
    <p:extLst>
      <p:ext uri="{BB962C8B-B14F-4D97-AF65-F5344CB8AC3E}">
        <p14:creationId xmlns:p14="http://schemas.microsoft.com/office/powerpoint/2010/main" xmlns="" val="4276947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s://www.e-sfera.hr/dodatni-digitalni-sadrzaji/a72b631a-6e45-4579-8582-5ba6d63dcbd7/assets/interactivity/kviz_a_4/index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xmlns="" id="{24F955E3-04F0-4EF7-976B-9C90646E3F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6996" y="1122363"/>
            <a:ext cx="9511004" cy="2387600"/>
          </a:xfrm>
        </p:spPr>
        <p:txBody>
          <a:bodyPr/>
          <a:lstStyle/>
          <a:p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Rad i snaga električne struje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xmlns="" id="{8FF479E1-6650-4547-9EB2-41FE93608A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23958"/>
            <a:ext cx="9144000" cy="165576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hr-HR" altLang="sr-Latn-RS" sz="2000" dirty="0">
                <a:latin typeface="Gadugi" panose="020B0502040204020203" pitchFamily="34" charset="0"/>
                <a:ea typeface="Gadugi" panose="020B0502040204020203" pitchFamily="34" charset="0"/>
              </a:rPr>
              <a:t>ELEKTRIČNA STRUJA</a:t>
            </a:r>
          </a:p>
          <a:p>
            <a:pPr>
              <a:defRPr/>
            </a:pPr>
            <a:endParaRPr lang="hr-H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>
            <a:extLst>
              <a:ext uri="{FF2B5EF4-FFF2-40B4-BE49-F238E27FC236}">
                <a16:creationId xmlns:a16="http://schemas.microsoft.com/office/drawing/2014/main" xmlns="" id="{BBFF01A6-69A0-4DF3-85DE-69CBFD0A7C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8910" y="933450"/>
            <a:ext cx="10619791" cy="51323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 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Električna se energija od izvora do uređaja prenosi usmjerenim gibanjem naboja.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dirty="0" smtClean="0">
                <a:latin typeface="Gadugi" panose="020B0502040204020203" pitchFamily="34" charset="0"/>
                <a:ea typeface="Gadugi" panose="020B0502040204020203" pitchFamily="34" charset="0"/>
              </a:rPr>
              <a:t> Kada </a:t>
            </a: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žarulja svijetli, kolika je prenesena energija?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  </a:t>
            </a:r>
            <a:r>
              <a:rPr lang="hr-HR" altLang="sr-Latn-RS" dirty="0" smtClean="0">
                <a:latin typeface="Gadugi" panose="020B0502040204020203" pitchFamily="34" charset="0"/>
                <a:ea typeface="Gadugi" panose="020B0502040204020203" pitchFamily="34" charset="0"/>
              </a:rPr>
              <a:t> Ako </a:t>
            </a: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je                               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hr-HR" altLang="sr-Latn-RS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>
              <a:lnSpc>
                <a:spcPct val="150000"/>
              </a:lnSpc>
              <a:buNone/>
            </a:pPr>
            <a:r>
              <a:rPr lang="hr-HR" altLang="sr-Latn-RS" dirty="0" smtClean="0">
                <a:latin typeface="Gadugi" panose="020B0502040204020203" pitchFamily="34" charset="0"/>
                <a:ea typeface="Gadugi" panose="020B0502040204020203" pitchFamily="34" charset="0"/>
              </a:rPr>
              <a:t>	p</a:t>
            </a:r>
            <a:r>
              <a:rPr lang="hr-HR" altLang="sr-Latn-RS" dirty="0" smtClean="0">
                <a:latin typeface="Gadugi" panose="020B0502040204020203" pitchFamily="34" charset="0"/>
                <a:ea typeface="Gadugi" panose="020B0502040204020203" pitchFamily="34" charset="0"/>
              </a:rPr>
              <a:t>renesena </a:t>
            </a: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energija je :  </a:t>
            </a:r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xmlns="" id="{EDCA0BDA-A6CF-4848-B4FE-29C5529D7C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hr-HR" altLang="sr-Latn-RS"/>
          </a:p>
        </p:txBody>
      </p:sp>
      <p:pic>
        <p:nvPicPr>
          <p:cNvPr id="3076" name="Picture 1">
            <a:extLst>
              <a:ext uri="{FF2B5EF4-FFF2-40B4-BE49-F238E27FC236}">
                <a16:creationId xmlns:a16="http://schemas.microsoft.com/office/drawing/2014/main" xmlns="" id="{175A2A07-FB9E-422D-867F-7151996F09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21830" y="3098421"/>
            <a:ext cx="11620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Rectangle 3">
            <a:extLst>
              <a:ext uri="{FF2B5EF4-FFF2-40B4-BE49-F238E27FC236}">
                <a16:creationId xmlns:a16="http://schemas.microsoft.com/office/drawing/2014/main" xmlns="" id="{91AE99D9-E970-4CDD-AB34-ABB09748CA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1425059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sr-Latn-CS" altLang="sr-Latn-RS">
              <a:latin typeface="Arial" panose="020B0604020202020204" pitchFamily="34" charset="0"/>
            </a:endParaRPr>
          </a:p>
        </p:txBody>
      </p:sp>
      <p:sp>
        <p:nvSpPr>
          <p:cNvPr id="3078" name="Rectangle 5">
            <a:extLst>
              <a:ext uri="{FF2B5EF4-FFF2-40B4-BE49-F238E27FC236}">
                <a16:creationId xmlns:a16="http://schemas.microsoft.com/office/drawing/2014/main" xmlns="" id="{EB40E627-9ABC-4901-AB23-02F265AA81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hr-HR" altLang="sr-Latn-RS"/>
          </a:p>
        </p:txBody>
      </p:sp>
      <p:pic>
        <p:nvPicPr>
          <p:cNvPr id="3079" name="Picture 4">
            <a:extLst>
              <a:ext uri="{FF2B5EF4-FFF2-40B4-BE49-F238E27FC236}">
                <a16:creationId xmlns:a16="http://schemas.microsoft.com/office/drawing/2014/main" xmlns="" id="{5E16512C-139B-48E8-8F90-D2EC2E0D93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0964" y="3221021"/>
            <a:ext cx="1620540" cy="5231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0" name="Rectangle 6">
            <a:extLst>
              <a:ext uri="{FF2B5EF4-FFF2-40B4-BE49-F238E27FC236}">
                <a16:creationId xmlns:a16="http://schemas.microsoft.com/office/drawing/2014/main" xmlns="" id="{2C4E1BEC-AB1D-4298-ADB9-835C8D1B4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74878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sr-Latn-CS" altLang="sr-Latn-RS">
              <a:latin typeface="Arial" panose="020B0604020202020204" pitchFamily="34" charset="0"/>
            </a:endParaRPr>
          </a:p>
        </p:txBody>
      </p:sp>
      <p:sp>
        <p:nvSpPr>
          <p:cNvPr id="3081" name="Rectangle 8">
            <a:extLst>
              <a:ext uri="{FF2B5EF4-FFF2-40B4-BE49-F238E27FC236}">
                <a16:creationId xmlns:a16="http://schemas.microsoft.com/office/drawing/2014/main" xmlns="" id="{3B26787A-844C-4A19-B4B4-414DA249C7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hr-HR" altLang="sr-Latn-RS"/>
          </a:p>
        </p:txBody>
      </p:sp>
      <p:pic>
        <p:nvPicPr>
          <p:cNvPr id="3082" name="Picture 7">
            <a:extLst>
              <a:ext uri="{FF2B5EF4-FFF2-40B4-BE49-F238E27FC236}">
                <a16:creationId xmlns:a16="http://schemas.microsoft.com/office/drawing/2014/main" xmlns="" id="{8811697B-1545-42CA-9678-6F07C5941E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30889" y="4836788"/>
            <a:ext cx="3700107" cy="557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3" name="Rectangle 9">
            <a:extLst>
              <a:ext uri="{FF2B5EF4-FFF2-40B4-BE49-F238E27FC236}">
                <a16:creationId xmlns:a16="http://schemas.microsoft.com/office/drawing/2014/main" xmlns="" id="{F5D755A4-4E4E-45A5-9644-2EE6578F69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74878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sr-Latn-CS" altLang="sr-Latn-RS">
              <a:latin typeface="Arial" panose="020B0604020202020204" pitchFamily="34" charset="0"/>
            </a:endParaRPr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xmlns="" id="{8585FEAA-31FD-4212-BFC6-B7B86EC9C8F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83430" y="3221021"/>
            <a:ext cx="647700" cy="6000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2">
            <a:extLst>
              <a:ext uri="{FF2B5EF4-FFF2-40B4-BE49-F238E27FC236}">
                <a16:creationId xmlns:a16="http://schemas.microsoft.com/office/drawing/2014/main" xmlns="" id="{6BED6694-3A4F-45FA-961E-5E6B2D71F6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960" y="933450"/>
            <a:ext cx="10515600" cy="4351338"/>
          </a:xfrm>
        </p:spPr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dirty="0"/>
              <a:t> </a:t>
            </a:r>
            <a:r>
              <a:rPr lang="hr-HR" altLang="sr-Latn-RS" dirty="0" smtClean="0">
                <a:latin typeface="Gadugi" panose="020B0502040204020203" pitchFamily="34" charset="0"/>
                <a:ea typeface="Gadugi" panose="020B0502040204020203" pitchFamily="34" charset="0"/>
              </a:rPr>
              <a:t>Električnu energiju </a:t>
            </a: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koju trošilo pretvori u druge oblike </a:t>
            </a:r>
            <a:r>
              <a:rPr lang="hr-HR" altLang="sr-Latn-RS" dirty="0" smtClean="0">
                <a:latin typeface="Gadugi" panose="020B0502040204020203" pitchFamily="34" charset="0"/>
                <a:ea typeface="Gadugi" panose="020B0502040204020203" pitchFamily="34" charset="0"/>
              </a:rPr>
              <a:t>energije iskorištavamo u obliku </a:t>
            </a: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rada </a:t>
            </a:r>
            <a:r>
              <a:rPr lang="hr-HR" altLang="sr-Latn-RS" i="1" dirty="0">
                <a:latin typeface="Gadugi" panose="020B0502040204020203" pitchFamily="34" charset="0"/>
                <a:ea typeface="Gadugi" panose="020B0502040204020203" pitchFamily="34" charset="0"/>
              </a:rPr>
              <a:t>W </a:t>
            </a:r>
            <a:r>
              <a:rPr lang="hr-HR" altLang="sr-Latn-RS" b="1" i="1" dirty="0">
                <a:latin typeface="Bahnschrift Light SemiCondensed" panose="020B0502040204020203" pitchFamily="34" charset="0"/>
                <a:ea typeface="Gadugi" panose="020B0502040204020203" pitchFamily="34" charset="0"/>
              </a:rPr>
              <a:t> </a:t>
            </a: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ili</a:t>
            </a:r>
            <a:r>
              <a:rPr lang="hr-HR" altLang="sr-Latn-RS" dirty="0">
                <a:latin typeface="Bahnschrift Light SemiCondensed" panose="020B0502040204020203" pitchFamily="34" charset="0"/>
                <a:ea typeface="Gadugi" panose="020B0502040204020203" pitchFamily="34" charset="0"/>
              </a:rPr>
              <a:t> </a:t>
            </a: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kao </a:t>
            </a:r>
            <a:r>
              <a:rPr lang="hr-HR" altLang="sr-Latn-RS" dirty="0" smtClean="0">
                <a:latin typeface="Gadugi" panose="020B0502040204020203" pitchFamily="34" charset="0"/>
                <a:ea typeface="Gadugi" panose="020B0502040204020203" pitchFamily="34" charset="0"/>
              </a:rPr>
              <a:t>toplinu </a:t>
            </a:r>
            <a:r>
              <a:rPr lang="hr-HR" altLang="sr-Latn-RS" i="1" dirty="0" smtClean="0">
                <a:latin typeface="Gadugi" panose="020B0502040204020203" pitchFamily="34" charset="0"/>
                <a:ea typeface="Gadugi" panose="020B0502040204020203" pitchFamily="34" charset="0"/>
              </a:rPr>
              <a:t>Q  </a:t>
            </a:r>
            <a:r>
              <a:rPr lang="hr-HR" altLang="sr-Latn-RS" dirty="0" smtClean="0">
                <a:latin typeface="Gadugi" panose="020B0502040204020203" pitchFamily="34" charset="0"/>
                <a:ea typeface="Gadugi" panose="020B0502040204020203" pitchFamily="34" charset="0"/>
              </a:rPr>
              <a:t>u</a:t>
            </a:r>
            <a:r>
              <a:rPr lang="hr-HR" altLang="sr-Latn-RS" i="1" dirty="0" smtClean="0">
                <a:latin typeface="Gadugi" panose="020B0502040204020203" pitchFamily="34" charset="0"/>
                <a:ea typeface="Gadugi" panose="020B0502040204020203" pitchFamily="34" charset="0"/>
              </a:rPr>
              <a:t>  </a:t>
            </a: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električnim </a:t>
            </a:r>
            <a:r>
              <a:rPr lang="hr-HR" altLang="sr-Latn-RS" dirty="0" smtClean="0">
                <a:latin typeface="Gadugi" panose="020B0502040204020203" pitchFamily="34" charset="0"/>
                <a:ea typeface="Gadugi" panose="020B0502040204020203" pitchFamily="34" charset="0"/>
              </a:rPr>
              <a:t>uređajima</a:t>
            </a: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:</a:t>
            </a:r>
            <a:r>
              <a:rPr lang="hr-HR" altLang="sr-Latn-RS" dirty="0" smtClean="0">
                <a:latin typeface="Gadugi" panose="020B0502040204020203" pitchFamily="34" charset="0"/>
                <a:ea typeface="Gadugi" panose="020B0502040204020203" pitchFamily="34" charset="0"/>
              </a:rPr>
              <a:t> </a:t>
            </a:r>
            <a:endParaRPr lang="hr-HR" altLang="sr-Latn-RS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>
              <a:lnSpc>
                <a:spcPct val="150000"/>
              </a:lnSpc>
              <a:buNone/>
            </a:pPr>
            <a:r>
              <a:rPr lang="hr-HR" altLang="sr-Latn-RS" dirty="0" smtClean="0">
                <a:latin typeface="Gadugi" panose="020B0502040204020203" pitchFamily="34" charset="0"/>
                <a:ea typeface="Gadugi" panose="020B0502040204020203" pitchFamily="34" charset="0"/>
              </a:rPr>
              <a:t>	</a:t>
            </a:r>
            <a:r>
              <a:rPr lang="nl-NL" altLang="sr-Latn-RS" dirty="0" smtClean="0">
                <a:latin typeface="Gadugi" panose="020B0502040204020203" pitchFamily="34" charset="0"/>
                <a:ea typeface="Gadugi" panose="020B0502040204020203" pitchFamily="34" charset="0"/>
              </a:rPr>
              <a:t>gdje </a:t>
            </a:r>
            <a:r>
              <a:rPr lang="nl-NL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je </a:t>
            </a:r>
            <a:r>
              <a:rPr lang="nl-NL" altLang="sr-Latn-RS" i="1" dirty="0">
                <a:latin typeface="Gadugi" panose="020B0502040204020203" pitchFamily="34" charset="0"/>
                <a:ea typeface="Gadugi" panose="020B0502040204020203" pitchFamily="34" charset="0"/>
              </a:rPr>
              <a:t>t </a:t>
            </a:r>
            <a:r>
              <a:rPr lang="hr-HR" altLang="sr-Latn-RS" i="1" dirty="0">
                <a:latin typeface="Gadugi" panose="020B0502040204020203" pitchFamily="34" charset="0"/>
                <a:ea typeface="Gadugi" panose="020B0502040204020203" pitchFamily="34" charset="0"/>
              </a:rPr>
              <a:t> </a:t>
            </a:r>
            <a:r>
              <a:rPr lang="nl-NL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vrijeme rada uređaja. </a:t>
            </a:r>
            <a:endParaRPr lang="hr-HR" altLang="sr-Latn-RS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>
              <a:buFontTx/>
              <a:buNone/>
            </a:pPr>
            <a:endParaRPr lang="hr-HR" altLang="sr-Latn-RS" dirty="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xmlns="" id="{82C2DF7B-3B66-4386-9F85-DB7F8F2B54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hr-HR" altLang="sr-Latn-RS"/>
          </a:p>
        </p:txBody>
      </p:sp>
      <p:pic>
        <p:nvPicPr>
          <p:cNvPr id="4100" name="Picture 1">
            <a:extLst>
              <a:ext uri="{FF2B5EF4-FFF2-40B4-BE49-F238E27FC236}">
                <a16:creationId xmlns:a16="http://schemas.microsoft.com/office/drawing/2014/main" xmlns="" id="{7A4D78BC-7F13-429B-AD14-887D71B175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64878" y="2403667"/>
            <a:ext cx="20431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Rectangle 3">
            <a:extLst>
              <a:ext uri="{FF2B5EF4-FFF2-40B4-BE49-F238E27FC236}">
                <a16:creationId xmlns:a16="http://schemas.microsoft.com/office/drawing/2014/main" xmlns="" id="{C4124E5C-1AC1-49F7-B6A7-6D1D4EC8C2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74878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sr-Latn-CS" altLang="sr-Latn-RS">
              <a:latin typeface="Arial" panose="020B0604020202020204" pitchFamily="34" charset="0"/>
            </a:endParaRPr>
          </a:p>
        </p:txBody>
      </p:sp>
      <p:sp>
        <p:nvSpPr>
          <p:cNvPr id="2" name="Pravokutnik 1">
            <a:extLst>
              <a:ext uri="{FF2B5EF4-FFF2-40B4-BE49-F238E27FC236}">
                <a16:creationId xmlns:a16="http://schemas.microsoft.com/office/drawing/2014/main" xmlns="" id="{F936989A-0D93-41E1-ABE1-B4DF52866754}"/>
              </a:ext>
            </a:extLst>
          </p:cNvPr>
          <p:cNvSpPr/>
          <p:nvPr/>
        </p:nvSpPr>
        <p:spPr>
          <a:xfrm>
            <a:off x="695960" y="4087168"/>
            <a:ext cx="10642600" cy="19510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sz="2800" dirty="0">
                <a:latin typeface="Gadugi" panose="020B0502040204020203" pitchFamily="34" charset="0"/>
                <a:ea typeface="Gadugi" panose="020B0502040204020203" pitchFamily="34" charset="0"/>
              </a:rPr>
              <a:t>Električna energija pretvorena u </a:t>
            </a:r>
            <a:r>
              <a:rPr lang="hr-HR" sz="2800" dirty="0" smtClean="0">
                <a:latin typeface="Gadugi" panose="020B0502040204020203" pitchFamily="34" charset="0"/>
                <a:ea typeface="Gadugi" panose="020B0502040204020203" pitchFamily="34" charset="0"/>
              </a:rPr>
              <a:t>trošilu </a:t>
            </a:r>
            <a:r>
              <a:rPr lang="hr-HR" sz="2800" dirty="0">
                <a:latin typeface="Gadugi" panose="020B0502040204020203" pitchFamily="34" charset="0"/>
                <a:ea typeface="Gadugi" panose="020B0502040204020203" pitchFamily="34" charset="0"/>
              </a:rPr>
              <a:t>jednaka je umnošku napona na trošilu, </a:t>
            </a:r>
            <a:r>
              <a:rPr lang="hr-HR" sz="2800" dirty="0" smtClean="0">
                <a:latin typeface="Gadugi" panose="020B0502040204020203" pitchFamily="34" charset="0"/>
                <a:ea typeface="Gadugi" panose="020B0502040204020203" pitchFamily="34" charset="0"/>
              </a:rPr>
              <a:t>električne struje </a:t>
            </a:r>
            <a:r>
              <a:rPr lang="hr-HR" sz="2800" dirty="0">
                <a:latin typeface="Gadugi" panose="020B0502040204020203" pitchFamily="34" charset="0"/>
                <a:ea typeface="Gadugi" panose="020B0502040204020203" pitchFamily="34" charset="0"/>
              </a:rPr>
              <a:t>koja je njime prošla i protekloga vremena.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19778" y="2372215"/>
            <a:ext cx="2130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i="1" dirty="0" smtClean="0"/>
              <a:t>Q</a:t>
            </a:r>
            <a:r>
              <a:rPr lang="hr-HR" sz="3200" dirty="0" smtClean="0"/>
              <a:t> = </a:t>
            </a:r>
            <a:r>
              <a:rPr lang="hr-HR" sz="3200" i="1" dirty="0" smtClean="0"/>
              <a:t>U</a:t>
            </a:r>
            <a:r>
              <a:rPr lang="hr-HR" sz="3200" dirty="0" smtClean="0"/>
              <a:t> </a:t>
            </a:r>
            <a:r>
              <a:rPr lang="hr-HR" sz="3200" dirty="0" smtClean="0">
                <a:sym typeface="Symbol"/>
              </a:rPr>
              <a:t> </a:t>
            </a:r>
            <a:r>
              <a:rPr lang="hr-HR" sz="3200" i="1" dirty="0" smtClean="0">
                <a:sym typeface="Symbol"/>
              </a:rPr>
              <a:t>I</a:t>
            </a:r>
            <a:r>
              <a:rPr lang="hr-HR" sz="3200" dirty="0" smtClean="0">
                <a:sym typeface="Symbol"/>
              </a:rPr>
              <a:t>  </a:t>
            </a:r>
            <a:r>
              <a:rPr lang="hr-HR" sz="3200" i="1" dirty="0" smtClean="0">
                <a:sym typeface="Symbol"/>
              </a:rPr>
              <a:t>t,</a:t>
            </a:r>
            <a:endParaRPr lang="hr-HR" sz="32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build="p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xmlns="" id="{944772C8-153B-4613-85F7-14C2644E8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620590"/>
            <a:ext cx="10515600" cy="1138360"/>
          </a:xfrm>
        </p:spPr>
        <p:txBody>
          <a:bodyPr>
            <a:normAutofit/>
          </a:bodyPr>
          <a:lstStyle/>
          <a:p>
            <a:r>
              <a:rPr lang="hr-HR" altLang="sr-Latn-RS" sz="3200" dirty="0">
                <a:latin typeface="Gadugi" panose="020B0502040204020203" pitchFamily="34" charset="0"/>
                <a:ea typeface="Gadugi" panose="020B0502040204020203" pitchFamily="34" charset="0"/>
              </a:rPr>
              <a:t>Snaga električne struje </a:t>
            </a:r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xmlns="" id="{05755FE0-91BA-4CE7-B8F0-05B6BA7FEC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0" y="1737241"/>
            <a:ext cx="10515600" cy="4351338"/>
          </a:xfrm>
        </p:spPr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b="1" dirty="0">
                <a:latin typeface="Gadugi" panose="020B0502040204020203" pitchFamily="34" charset="0"/>
                <a:ea typeface="Gadugi" panose="020B0502040204020203" pitchFamily="34" charset="0"/>
              </a:rPr>
              <a:t> </a:t>
            </a: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Snaga trošila je električna energija koja se u trošilu pretvori u druge oblike energije u jednoj sekundi.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 Vrijedi da je</a:t>
            </a:r>
          </a:p>
          <a:p>
            <a:pPr>
              <a:buFontTx/>
              <a:buBlip>
                <a:blip r:embed="rId2"/>
              </a:buBlip>
            </a:pPr>
            <a:endParaRPr lang="hr-HR" altLang="sr-Latn-RS" dirty="0"/>
          </a:p>
          <a:p>
            <a:pPr>
              <a:buFontTx/>
              <a:buBlip>
                <a:blip r:embed="rId2"/>
              </a:buBlip>
            </a:pPr>
            <a:endParaRPr lang="hr-HR" altLang="sr-Latn-RS" dirty="0"/>
          </a:p>
          <a:p>
            <a:pPr>
              <a:buFontTx/>
              <a:buBlip>
                <a:blip r:embed="rId2"/>
              </a:buBlip>
            </a:pPr>
            <a:endParaRPr lang="hr-HR" altLang="sr-Latn-RS" dirty="0"/>
          </a:p>
          <a:p>
            <a:pPr marL="0" indent="0">
              <a:buNone/>
            </a:pPr>
            <a:endParaRPr lang="hr-HR" altLang="sr-Latn-RS" dirty="0"/>
          </a:p>
          <a:p>
            <a:pPr>
              <a:buFontTx/>
              <a:buBlip>
                <a:blip r:embed="rId2"/>
              </a:buBlip>
            </a:pPr>
            <a:endParaRPr lang="hr-HR" altLang="sr-Latn-RS" dirty="0"/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xmlns="" id="{7BE925CE-BA71-4973-8AFE-6CCA4E0BF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hr-HR" altLang="sr-Latn-RS"/>
          </a:p>
        </p:txBody>
      </p:sp>
      <p:pic>
        <p:nvPicPr>
          <p:cNvPr id="5125" name="Picture 1">
            <a:extLst>
              <a:ext uri="{FF2B5EF4-FFF2-40B4-BE49-F238E27FC236}">
                <a16:creationId xmlns:a16="http://schemas.microsoft.com/office/drawing/2014/main" xmlns="" id="{4E88D700-B092-4A28-89E6-23FF192B2C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24275" y="3285055"/>
            <a:ext cx="474345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Rectangle 3">
            <a:extLst>
              <a:ext uri="{FF2B5EF4-FFF2-40B4-BE49-F238E27FC236}">
                <a16:creationId xmlns:a16="http://schemas.microsoft.com/office/drawing/2014/main" xmlns="" id="{D36D1B01-6754-4674-B7CF-D55CDBDA8C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143458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sr-Latn-CS" altLang="sr-Latn-RS">
              <a:latin typeface="Arial" panose="020B0604020202020204" pitchFamily="34" charset="0"/>
            </a:endParaRPr>
          </a:p>
        </p:txBody>
      </p:sp>
      <p:sp>
        <p:nvSpPr>
          <p:cNvPr id="5127" name="Rectangle 5">
            <a:extLst>
              <a:ext uri="{FF2B5EF4-FFF2-40B4-BE49-F238E27FC236}">
                <a16:creationId xmlns:a16="http://schemas.microsoft.com/office/drawing/2014/main" xmlns="" id="{CF0B0C11-B477-4F50-AA5E-0EF4E456DE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hr-HR" altLang="sr-Latn-RS"/>
          </a:p>
        </p:txBody>
      </p:sp>
      <p:sp>
        <p:nvSpPr>
          <p:cNvPr id="5128" name="Rectangle 6">
            <a:extLst>
              <a:ext uri="{FF2B5EF4-FFF2-40B4-BE49-F238E27FC236}">
                <a16:creationId xmlns:a16="http://schemas.microsoft.com/office/drawing/2014/main" xmlns="" id="{ED4DC5CC-AEC2-4A41-A0F2-0A0DFF76C0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1367909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sr-Latn-CS" altLang="sr-Latn-RS">
              <a:latin typeface="Arial" panose="020B0604020202020204" pitchFamily="34" charset="0"/>
            </a:endParaRPr>
          </a:p>
        </p:txBody>
      </p:sp>
      <p:sp>
        <p:nvSpPr>
          <p:cNvPr id="5129" name="Rectangle 8">
            <a:extLst>
              <a:ext uri="{FF2B5EF4-FFF2-40B4-BE49-F238E27FC236}">
                <a16:creationId xmlns:a16="http://schemas.microsoft.com/office/drawing/2014/main" xmlns="" id="{CFFA045B-84F3-4FCB-A17B-38B3A25174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hr-HR" altLang="sr-Latn-RS"/>
          </a:p>
        </p:txBody>
      </p:sp>
      <p:pic>
        <p:nvPicPr>
          <p:cNvPr id="5130" name="Picture 7">
            <a:extLst>
              <a:ext uri="{FF2B5EF4-FFF2-40B4-BE49-F238E27FC236}">
                <a16:creationId xmlns:a16="http://schemas.microsoft.com/office/drawing/2014/main" xmlns="" id="{0D040221-9CE4-4E4B-BC0B-A0F681EEC4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96716" y="4677292"/>
            <a:ext cx="3248025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1" name="Rectangle 9">
            <a:extLst>
              <a:ext uri="{FF2B5EF4-FFF2-40B4-BE49-F238E27FC236}">
                <a16:creationId xmlns:a16="http://schemas.microsoft.com/office/drawing/2014/main" xmlns="" id="{73FF8925-AFEF-4A11-8186-A317B50F86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1367909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sr-Latn-CS" altLang="sr-Latn-RS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D7C2886-45EA-42DD-8090-4DAA61B540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60" y="891658"/>
            <a:ext cx="10835640" cy="5488821"/>
          </a:xfrm>
        </p:spPr>
        <p:txBody>
          <a:bodyPr rtlCol="0"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hr-HR" dirty="0"/>
              <a:t> </a:t>
            </a:r>
            <a:r>
              <a:rPr lang="pl-PL" dirty="0">
                <a:latin typeface="Gadugi" panose="020B0502040204020203" pitchFamily="34" charset="0"/>
                <a:ea typeface="Gadugi" panose="020B0502040204020203" pitchFamily="34" charset="0"/>
              </a:rPr>
              <a:t>Snaga trošila jednaka je umnošku napona na njegovim krajevima i struje koja njime prolazi: 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hr-HR" i="1" dirty="0">
                <a:latin typeface="Gadugi" panose="020B0502040204020203" pitchFamily="34" charset="0"/>
                <a:ea typeface="Gadugi" panose="020B0502040204020203" pitchFamily="34" charset="0"/>
              </a:rPr>
              <a:t>                                       </a:t>
            </a:r>
            <a:r>
              <a:rPr lang="hr-HR" sz="3200" i="1" dirty="0">
                <a:latin typeface="Gadugi" panose="020B0502040204020203" pitchFamily="34" charset="0"/>
                <a:ea typeface="Gadugi" panose="020B0502040204020203" pitchFamily="34" charset="0"/>
              </a:rPr>
              <a:t>P = U · I.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pl-PL" dirty="0">
                <a:latin typeface="Gadugi" panose="020B0502040204020203" pitchFamily="34" charset="0"/>
                <a:ea typeface="Gadugi" panose="020B0502040204020203" pitchFamily="34" charset="0"/>
              </a:rPr>
              <a:t>Jedinica za snagu je </a:t>
            </a:r>
            <a:r>
              <a:rPr lang="pl-PL" b="1" dirty="0">
                <a:latin typeface="Gadugi" panose="020B0502040204020203" pitchFamily="34" charset="0"/>
                <a:ea typeface="Gadugi" panose="020B0502040204020203" pitchFamily="34" charset="0"/>
              </a:rPr>
              <a:t>vat (znak W):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                                    W = V · A.</a:t>
            </a: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xmlns="" id="{A6139236-80C7-415F-9C4E-1482C9142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hr-HR" altLang="sr-Latn-RS"/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xmlns="" id="{1A17CF75-72DA-45D2-884C-41C03CF461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891659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sr-Latn-CS" altLang="sr-Latn-RS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xmlns="" id="{922A5C89-43A4-4F52-9658-8B21AF7200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860424"/>
            <a:ext cx="11282680" cy="5530216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Koristimo i mjerne jedinice: kilovat, kW, </a:t>
            </a:r>
            <a:r>
              <a:rPr lang="hr-HR" dirty="0" err="1">
                <a:latin typeface="Gadugi" panose="020B0502040204020203" pitchFamily="34" charset="0"/>
                <a:ea typeface="Gadugi" panose="020B0502040204020203" pitchFamily="34" charset="0"/>
              </a:rPr>
              <a:t>megavat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, MW i </a:t>
            </a:r>
            <a:r>
              <a:rPr lang="hr-HR" dirty="0" err="1">
                <a:latin typeface="Gadugi" panose="020B0502040204020203" pitchFamily="34" charset="0"/>
                <a:ea typeface="Gadugi" panose="020B0502040204020203" pitchFamily="34" charset="0"/>
              </a:rPr>
              <a:t>milivat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, </a:t>
            </a:r>
            <a:r>
              <a:rPr lang="hr-HR" dirty="0" err="1">
                <a:latin typeface="Gadugi" panose="020B0502040204020203" pitchFamily="34" charset="0"/>
                <a:ea typeface="Gadugi" panose="020B0502040204020203" pitchFamily="34" charset="0"/>
              </a:rPr>
              <a:t>mW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hr-HR" altLang="sr-Latn-RS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sp>
        <p:nvSpPr>
          <p:cNvPr id="2" name="TekstniOkvir 1">
            <a:extLst>
              <a:ext uri="{FF2B5EF4-FFF2-40B4-BE49-F238E27FC236}">
                <a16:creationId xmlns:a16="http://schemas.microsoft.com/office/drawing/2014/main" xmlns="" id="{60CF68CD-AD12-4923-8517-A12008F4F371}"/>
              </a:ext>
            </a:extLst>
          </p:cNvPr>
          <p:cNvSpPr txBox="1"/>
          <p:nvPr/>
        </p:nvSpPr>
        <p:spPr>
          <a:xfrm>
            <a:off x="3241040" y="2245360"/>
            <a:ext cx="5720080" cy="3243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sz="2800" dirty="0">
                <a:latin typeface="Gadugi" panose="020B0502040204020203" pitchFamily="34" charset="0"/>
                <a:ea typeface="Gadugi" panose="020B0502040204020203" pitchFamily="34" charset="0"/>
              </a:rPr>
              <a:t>1 kW = 1000 W</a:t>
            </a:r>
          </a:p>
          <a:p>
            <a:pPr algn="ctr">
              <a:lnSpc>
                <a:spcPct val="150000"/>
              </a:lnSpc>
            </a:pPr>
            <a:endParaRPr lang="hr-HR" altLang="sr-Latn-RS" sz="28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 algn="ctr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sz="2800" dirty="0">
                <a:latin typeface="Gadugi" panose="020B0502040204020203" pitchFamily="34" charset="0"/>
                <a:ea typeface="Gadugi" panose="020B0502040204020203" pitchFamily="34" charset="0"/>
              </a:rPr>
              <a:t>1 MW = 1000 000 W</a:t>
            </a:r>
          </a:p>
          <a:p>
            <a:pPr algn="ctr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hr-HR" altLang="sr-Latn-RS" sz="28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 algn="ctr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sz="2800" dirty="0">
                <a:latin typeface="Gadugi" panose="020B0502040204020203" pitchFamily="34" charset="0"/>
                <a:ea typeface="Gadugi" panose="020B0502040204020203" pitchFamily="34" charset="0"/>
              </a:rPr>
              <a:t>1 </a:t>
            </a:r>
            <a:r>
              <a:rPr lang="hr-HR" altLang="sr-Latn-RS" sz="2800" dirty="0" err="1">
                <a:latin typeface="Gadugi" panose="020B0502040204020203" pitchFamily="34" charset="0"/>
                <a:ea typeface="Gadugi" panose="020B0502040204020203" pitchFamily="34" charset="0"/>
              </a:rPr>
              <a:t>mW</a:t>
            </a:r>
            <a:r>
              <a:rPr lang="hr-HR" altLang="sr-Latn-RS" sz="2800" dirty="0">
                <a:latin typeface="Gadugi" panose="020B0502040204020203" pitchFamily="34" charset="0"/>
                <a:ea typeface="Gadugi" panose="020B0502040204020203" pitchFamily="34" charset="0"/>
              </a:rPr>
              <a:t> = 0,001 W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build="p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B75FD0A5-B152-4273-A27B-AAF50E6363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920" y="768985"/>
            <a:ext cx="10515600" cy="4351338"/>
          </a:xfrm>
        </p:spPr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Iskažemo li pretvorenu energiju iz snage i vremena rada trošila:</a:t>
            </a:r>
          </a:p>
          <a:p>
            <a:pPr algn="ctr">
              <a:lnSpc>
                <a:spcPct val="150000"/>
              </a:lnSpc>
              <a:buNone/>
            </a:pPr>
            <a:r>
              <a:rPr lang="hr-HR" altLang="sr-Latn-RS" i="1" dirty="0">
                <a:latin typeface="Gadugi" panose="020B0502040204020203" pitchFamily="34" charset="0"/>
                <a:ea typeface="Gadugi" panose="020B0502040204020203" pitchFamily="34" charset="0"/>
              </a:rPr>
              <a:t>∆E = P · t </a:t>
            </a:r>
            <a:endParaRPr lang="hr-HR" altLang="sr-Latn-RS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>
              <a:lnSpc>
                <a:spcPct val="150000"/>
              </a:lnSpc>
              <a:buNone/>
            </a:pPr>
            <a:r>
              <a:rPr lang="pl-PL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	</a:t>
            </a:r>
            <a:r>
              <a:rPr lang="pl-PL" altLang="sr-Latn-RS" dirty="0" smtClean="0">
                <a:latin typeface="Gadugi" panose="020B0502040204020203" pitchFamily="34" charset="0"/>
                <a:ea typeface="Gadugi" panose="020B0502040204020203" pitchFamily="34" charset="0"/>
              </a:rPr>
              <a:t>vidimo </a:t>
            </a:r>
            <a:r>
              <a:rPr lang="pl-PL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da je jedinica za energiju također i </a:t>
            </a:r>
            <a:r>
              <a:rPr lang="pl-PL" altLang="sr-Latn-RS" b="1" dirty="0">
                <a:latin typeface="Gadugi" panose="020B0502040204020203" pitchFamily="34" charset="0"/>
                <a:ea typeface="Gadugi" panose="020B0502040204020203" pitchFamily="34" charset="0"/>
              </a:rPr>
              <a:t>vatsekunda, W s. </a:t>
            </a:r>
            <a:endParaRPr lang="hr-HR" altLang="sr-Latn-RS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endParaRPr lang="hr-HR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A36B1452-EB33-4B03-BFDF-BD7FE4212445}"/>
              </a:ext>
            </a:extLst>
          </p:cNvPr>
          <p:cNvSpPr txBox="1">
            <a:spLocks/>
          </p:cNvSpPr>
          <p:nvPr/>
        </p:nvSpPr>
        <p:spPr>
          <a:xfrm>
            <a:off x="574040" y="3052922"/>
            <a:ext cx="10767060" cy="39316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altLang="sr-Latn-RS" dirty="0"/>
              <a:t> </a:t>
            </a: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Za električnu energiju veća jedinica je </a:t>
            </a:r>
            <a:r>
              <a:rPr lang="hr-HR" altLang="sr-Latn-RS" b="1" dirty="0" err="1">
                <a:latin typeface="Gadugi" panose="020B0502040204020203" pitchFamily="34" charset="0"/>
                <a:ea typeface="Gadugi" panose="020B0502040204020203" pitchFamily="34" charset="0"/>
              </a:rPr>
              <a:t>kilovatsat</a:t>
            </a:r>
            <a:r>
              <a:rPr lang="hr-HR" altLang="sr-Latn-RS" b="1" dirty="0">
                <a:latin typeface="Gadugi" panose="020B0502040204020203" pitchFamily="34" charset="0"/>
                <a:ea typeface="Gadugi" panose="020B0502040204020203" pitchFamily="34" charset="0"/>
              </a:rPr>
              <a:t>, kW h</a:t>
            </a: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, a rabimo je pri obračunu pretvorbe električne energije iskorištene u kućanstvima.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            1 W s = 1 J                1 kW h = 3 600 000 J</a:t>
            </a:r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xmlns="" val="249022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xmlns="" id="{C164B71C-769B-47B3-876C-FD6004285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319" y="474186"/>
            <a:ext cx="10515600" cy="1138360"/>
          </a:xfrm>
        </p:spPr>
        <p:txBody>
          <a:bodyPr>
            <a:normAutofit/>
          </a:bodyPr>
          <a:lstStyle/>
          <a:p>
            <a:r>
              <a:rPr lang="hr-HR" altLang="sr-Latn-RS" sz="3200" dirty="0">
                <a:latin typeface="Gadugi" panose="020B0502040204020203" pitchFamily="34" charset="0"/>
                <a:ea typeface="Gadugi" panose="020B0502040204020203" pitchFamily="34" charset="0"/>
              </a:rPr>
              <a:t>Koliko plaćamo električnu energiju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402EE57-21EB-4C42-AC90-4D45B30B48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7319" y="1387085"/>
            <a:ext cx="10909041" cy="4883085"/>
          </a:xfrm>
        </p:spPr>
        <p:txBody>
          <a:bodyPr rtlCol="0">
            <a:normAutofit lnSpcReduction="1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Troše li električni uređaji u našim kućanstvima </a:t>
            </a:r>
            <a:r>
              <a:rPr lang="hr-HR" dirty="0" smtClean="0">
                <a:latin typeface="Gadugi" panose="020B0502040204020203" pitchFamily="34" charset="0"/>
                <a:ea typeface="Gadugi" panose="020B0502040204020203" pitchFamily="34" charset="0"/>
              </a:rPr>
              <a:t>električnu struju 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ili možda električnu energiju?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hr-HR" b="1" dirty="0">
                <a:latin typeface="Gadugi" panose="020B0502040204020203" pitchFamily="34" charset="0"/>
                <a:ea typeface="Gadugi" panose="020B0502040204020203" pitchFamily="34" charset="0"/>
              </a:rPr>
              <a:t>Električna struja se ne troši.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Električno brojilo mjeri pretvorenu, odnosno isporučenu električnu energiju u </a:t>
            </a:r>
            <a:r>
              <a:rPr lang="hr-HR" b="1" dirty="0">
                <a:latin typeface="Gadugi" panose="020B0502040204020203" pitchFamily="34" charset="0"/>
                <a:ea typeface="Gadugi" panose="020B0502040204020203" pitchFamily="34" charset="0"/>
              </a:rPr>
              <a:t>kilovatsatima</a:t>
            </a: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hr-HR" dirty="0">
                <a:latin typeface="Gadugi" panose="020B0502040204020203" pitchFamily="34" charset="0"/>
                <a:ea typeface="Gadugi" panose="020B0502040204020203" pitchFamily="34" charset="0"/>
              </a:rPr>
              <a:t> </a:t>
            </a:r>
            <a:r>
              <a:rPr lang="pl-PL" dirty="0">
                <a:latin typeface="Gadugi" panose="020B0502040204020203" pitchFamily="34" charset="0"/>
                <a:ea typeface="Gadugi" panose="020B0502040204020203" pitchFamily="34" charset="0"/>
              </a:rPr>
              <a:t>Koliko 1 kWh ima džula?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pl-PL" dirty="0">
                <a:latin typeface="Gadugi" panose="020B0502040204020203" pitchFamily="34" charset="0"/>
                <a:ea typeface="Gadugi" panose="020B0502040204020203" pitchFamily="34" charset="0"/>
              </a:rPr>
              <a:t>1 kW h= 1000 W · </a:t>
            </a:r>
            <a:r>
              <a:rPr lang="pl-PL" dirty="0" smtClean="0">
                <a:latin typeface="Gadugi" panose="020B0502040204020203" pitchFamily="34" charset="0"/>
                <a:ea typeface="Gadugi" panose="020B0502040204020203" pitchFamily="34" charset="0"/>
              </a:rPr>
              <a:t>3600 </a:t>
            </a:r>
            <a:r>
              <a:rPr lang="pl-PL" dirty="0">
                <a:latin typeface="Gadugi" panose="020B0502040204020203" pitchFamily="34" charset="0"/>
                <a:ea typeface="Gadugi" panose="020B0502040204020203" pitchFamily="34" charset="0"/>
              </a:rPr>
              <a:t>s = 3 600 000 J = 3,6 MJ</a:t>
            </a:r>
            <a:endParaRPr lang="hr-HR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>
              <a:buBlip>
                <a:blip r:embed="rId2"/>
              </a:buBlip>
              <a:defRPr/>
            </a:pP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82351" y="1040836"/>
            <a:ext cx="10515600" cy="1154723"/>
          </a:xfrm>
        </p:spPr>
        <p:txBody>
          <a:bodyPr/>
          <a:lstStyle/>
          <a:p>
            <a:pPr marL="0" lvl="0" indent="0">
              <a:lnSpc>
                <a:spcPct val="150000"/>
              </a:lnSpc>
              <a:buNone/>
            </a:pPr>
            <a:r>
              <a:rPr lang="hr-HR" sz="3200" dirty="0">
                <a:latin typeface="Gadugi" panose="020B0502040204020203" pitchFamily="34" charset="0"/>
                <a:ea typeface="Gadugi" panose="020B0502040204020203" pitchFamily="34" charset="0"/>
              </a:rPr>
              <a:t>Klikom na sličicu pristupi kvizu kojim ćeš provjeriti znanje.</a:t>
            </a:r>
          </a:p>
          <a:p>
            <a:endParaRPr lang="hr-HR" dirty="0"/>
          </a:p>
        </p:txBody>
      </p:sp>
      <p:pic>
        <p:nvPicPr>
          <p:cNvPr id="7173" name="Picture 5" descr="List, Icon, Symbol, Paper, Sign, Flat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45035" y="2081946"/>
            <a:ext cx="3238500" cy="3238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kstniOkvir 4"/>
          <p:cNvSpPr txBox="1"/>
          <p:nvPr/>
        </p:nvSpPr>
        <p:spPr>
          <a:xfrm>
            <a:off x="4824888" y="2540894"/>
            <a:ext cx="1277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 dirty="0">
                <a:solidFill>
                  <a:srgbClr val="000099"/>
                </a:solidFill>
                <a:latin typeface="Consolas" pitchFamily="49" charset="0"/>
                <a:cs typeface="Consolas" pitchFamily="49" charset="0"/>
              </a:rPr>
              <a:t>Kviz A </a:t>
            </a:r>
          </a:p>
        </p:txBody>
      </p:sp>
    </p:spTree>
    <p:extLst>
      <p:ext uri="{BB962C8B-B14F-4D97-AF65-F5344CB8AC3E}">
        <p14:creationId xmlns:p14="http://schemas.microsoft.com/office/powerpoint/2010/main" xmlns="" val="327071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312</Words>
  <Application>Microsoft Office PowerPoint</Application>
  <PresentationFormat>Custom</PresentationFormat>
  <Paragraphs>40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Tema sustava Office</vt:lpstr>
      <vt:lpstr>Rad i snaga električne struje</vt:lpstr>
      <vt:lpstr>Slide 2</vt:lpstr>
      <vt:lpstr>Slide 3</vt:lpstr>
      <vt:lpstr>Snaga električne struje </vt:lpstr>
      <vt:lpstr>Slide 5</vt:lpstr>
      <vt:lpstr>Slide 6</vt:lpstr>
      <vt:lpstr>Slide 7</vt:lpstr>
      <vt:lpstr>Koliko plaćamo električnu energiju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ProBook 4540;Ivana Ljevnaić</dc:creator>
  <cp:lastModifiedBy>sk-iloncarek</cp:lastModifiedBy>
  <cp:revision>20</cp:revision>
  <dcterms:modified xsi:type="dcterms:W3CDTF">2021-09-17T07:41:28Z</dcterms:modified>
</cp:coreProperties>
</file>